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9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98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0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6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6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0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9/24/2022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4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9/24/2022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3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9/24/2022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9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1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9/24/2022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9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E15305-164C-44CD-9E0F-420C2DC1B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983374-3839-4F06-972D-B4C3CF238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Hand holding bluury light">
            <a:extLst>
              <a:ext uri="{FF2B5EF4-FFF2-40B4-BE49-F238E27FC236}">
                <a16:creationId xmlns:a16="http://schemas.microsoft.com/office/drawing/2014/main" id="{EEA6A7F3-1286-90CB-C6E4-5112EEAC01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58" r="7841" b="-10"/>
          <a:stretch/>
        </p:blipFill>
        <p:spPr>
          <a:xfrm>
            <a:off x="5182546" y="10"/>
            <a:ext cx="7009453" cy="6857989"/>
          </a:xfrm>
          <a:prstGeom prst="rect">
            <a:avLst/>
          </a:prstGeom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F1D5403D-09EC-41DB-B916-A09C0E5AE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592970" cy="6858000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12981" y="638944"/>
            <a:ext cx="5592970" cy="36916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7200" dirty="0"/>
              <a:t>The Call to Holiness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381591" y="4685591"/>
            <a:ext cx="4419364" cy="1533465"/>
          </a:xfrm>
        </p:spPr>
        <p:txBody>
          <a:bodyPr>
            <a:noAutofit/>
          </a:bodyPr>
          <a:lstStyle/>
          <a:p>
            <a:r>
              <a:rPr lang="en-US" sz="3600"/>
              <a:t>1 Peter 1:11-16
Ephesians 5:25-27
</a:t>
            </a:r>
          </a:p>
        </p:txBody>
      </p:sp>
    </p:spTree>
    <p:extLst>
      <p:ext uri="{BB962C8B-B14F-4D97-AF65-F5344CB8AC3E}">
        <p14:creationId xmlns:p14="http://schemas.microsoft.com/office/powerpoint/2010/main" val="338749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CF52A5B-5810-4130-A3DB-FD2582D05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77B4CB6-64B7-4C1D-B623-F1EC02FCC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5937866"/>
          </a:xfrm>
          <a:custGeom>
            <a:avLst/>
            <a:gdLst>
              <a:gd name="connsiteX0" fmla="*/ 8930642 w 12192000"/>
              <a:gd name="connsiteY0" fmla="*/ 5494299 h 5937866"/>
              <a:gd name="connsiteX1" fmla="*/ 9143134 w 12192000"/>
              <a:gd name="connsiteY1" fmla="*/ 5616927 h 5937866"/>
              <a:gd name="connsiteX2" fmla="*/ 9043549 w 12192000"/>
              <a:gd name="connsiteY2" fmla="*/ 5914543 h 5937866"/>
              <a:gd name="connsiteX3" fmla="*/ 8745984 w 12192000"/>
              <a:gd name="connsiteY3" fmla="*/ 5814814 h 5937866"/>
              <a:gd name="connsiteX4" fmla="*/ 8845568 w 12192000"/>
              <a:gd name="connsiteY4" fmla="*/ 5517199 h 5937866"/>
              <a:gd name="connsiteX5" fmla="*/ 8930642 w 12192000"/>
              <a:gd name="connsiteY5" fmla="*/ 5494299 h 5937866"/>
              <a:gd name="connsiteX6" fmla="*/ 9842642 w 12192000"/>
              <a:gd name="connsiteY6" fmla="*/ 4939308 h 5937866"/>
              <a:gd name="connsiteX7" fmla="*/ 10272210 w 12192000"/>
              <a:gd name="connsiteY7" fmla="*/ 5187210 h 5937866"/>
              <a:gd name="connsiteX8" fmla="*/ 10070896 w 12192000"/>
              <a:gd name="connsiteY8" fmla="*/ 5788857 h 5937866"/>
              <a:gd name="connsiteX9" fmla="*/ 9469346 w 12192000"/>
              <a:gd name="connsiteY9" fmla="*/ 5587251 h 5937866"/>
              <a:gd name="connsiteX10" fmla="*/ 9670660 w 12192000"/>
              <a:gd name="connsiteY10" fmla="*/ 4985603 h 5937866"/>
              <a:gd name="connsiteX11" fmla="*/ 9842642 w 12192000"/>
              <a:gd name="connsiteY11" fmla="*/ 4939308 h 5937866"/>
              <a:gd name="connsiteX12" fmla="*/ 0 w 12192000"/>
              <a:gd name="connsiteY12" fmla="*/ 0 h 5937866"/>
              <a:gd name="connsiteX13" fmla="*/ 12188952 w 12192000"/>
              <a:gd name="connsiteY13" fmla="*/ 0 h 5937866"/>
              <a:gd name="connsiteX14" fmla="*/ 12188952 w 12192000"/>
              <a:gd name="connsiteY14" fmla="*/ 1220565 h 5937866"/>
              <a:gd name="connsiteX15" fmla="*/ 12192000 w 12192000"/>
              <a:gd name="connsiteY15" fmla="*/ 1220565 h 5937866"/>
              <a:gd name="connsiteX16" fmla="*/ 12192000 w 12192000"/>
              <a:gd name="connsiteY16" fmla="*/ 4590456 h 5937866"/>
              <a:gd name="connsiteX17" fmla="*/ 12124015 w 12192000"/>
              <a:gd name="connsiteY17" fmla="*/ 4631278 h 5937866"/>
              <a:gd name="connsiteX18" fmla="*/ 11077457 w 12192000"/>
              <a:gd name="connsiteY18" fmla="*/ 4722290 h 5937866"/>
              <a:gd name="connsiteX19" fmla="*/ 9867246 w 12192000"/>
              <a:gd name="connsiteY19" fmla="*/ 4572157 h 5937866"/>
              <a:gd name="connsiteX20" fmla="*/ 8994802 w 12192000"/>
              <a:gd name="connsiteY20" fmla="*/ 5098943 h 5937866"/>
              <a:gd name="connsiteX21" fmla="*/ 6994655 w 12192000"/>
              <a:gd name="connsiteY21" fmla="*/ 5556202 h 5937866"/>
              <a:gd name="connsiteX22" fmla="*/ 6287534 w 12192000"/>
              <a:gd name="connsiteY22" fmla="*/ 4934764 h 5937866"/>
              <a:gd name="connsiteX23" fmla="*/ 4392596 w 12192000"/>
              <a:gd name="connsiteY23" fmla="*/ 4612909 h 5937866"/>
              <a:gd name="connsiteX24" fmla="*/ 3014500 w 12192000"/>
              <a:gd name="connsiteY24" fmla="*/ 5320787 h 5937866"/>
              <a:gd name="connsiteX25" fmla="*/ 86414 w 12192000"/>
              <a:gd name="connsiteY25" fmla="*/ 5123870 h 5937866"/>
              <a:gd name="connsiteX26" fmla="*/ 0 w 12192000"/>
              <a:gd name="connsiteY26" fmla="*/ 5061131 h 5937866"/>
              <a:gd name="connsiteX27" fmla="*/ 0 w 12192000"/>
              <a:gd name="connsiteY27" fmla="*/ 3267075 h 5937866"/>
              <a:gd name="connsiteX28" fmla="*/ 0 w 12192000"/>
              <a:gd name="connsiteY28" fmla="*/ 1220565 h 59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2000" h="5937866">
                <a:moveTo>
                  <a:pt x="8930642" y="5494299"/>
                </a:moveTo>
                <a:cubicBezTo>
                  <a:pt x="9016941" y="5488946"/>
                  <a:pt x="9102130" y="5534635"/>
                  <a:pt x="9143134" y="5616927"/>
                </a:cubicBezTo>
                <a:cubicBezTo>
                  <a:pt x="9197806" y="5726652"/>
                  <a:pt x="9153221" y="5859898"/>
                  <a:pt x="9043549" y="5914543"/>
                </a:cubicBezTo>
                <a:cubicBezTo>
                  <a:pt x="8933879" y="5969187"/>
                  <a:pt x="8800655" y="5924538"/>
                  <a:pt x="8745984" y="5814814"/>
                </a:cubicBezTo>
                <a:cubicBezTo>
                  <a:pt x="8691311" y="5705090"/>
                  <a:pt x="8735897" y="5571844"/>
                  <a:pt x="8845568" y="5517199"/>
                </a:cubicBezTo>
                <a:cubicBezTo>
                  <a:pt x="8872986" y="5503538"/>
                  <a:pt x="8901875" y="5496082"/>
                  <a:pt x="8930642" y="5494299"/>
                </a:cubicBezTo>
                <a:close/>
                <a:moveTo>
                  <a:pt x="9842642" y="4939308"/>
                </a:moveTo>
                <a:cubicBezTo>
                  <a:pt x="10017101" y="4928488"/>
                  <a:pt x="10189318" y="5020851"/>
                  <a:pt x="10272210" y="5187210"/>
                </a:cubicBezTo>
                <a:cubicBezTo>
                  <a:pt x="10382732" y="5409023"/>
                  <a:pt x="10292600" y="5678390"/>
                  <a:pt x="10070896" y="5788857"/>
                </a:cubicBezTo>
                <a:cubicBezTo>
                  <a:pt x="9849191" y="5899325"/>
                  <a:pt x="9579867" y="5809063"/>
                  <a:pt x="9469346" y="5587251"/>
                </a:cubicBezTo>
                <a:cubicBezTo>
                  <a:pt x="9358824" y="5365438"/>
                  <a:pt x="9448956" y="5096071"/>
                  <a:pt x="9670660" y="4985603"/>
                </a:cubicBezTo>
                <a:cubicBezTo>
                  <a:pt x="9726087" y="4957986"/>
                  <a:pt x="9784490" y="4942914"/>
                  <a:pt x="9842642" y="4939308"/>
                </a:cubicBez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1220565"/>
                </a:lnTo>
                <a:lnTo>
                  <a:pt x="12192000" y="1220565"/>
                </a:lnTo>
                <a:lnTo>
                  <a:pt x="12192000" y="4590456"/>
                </a:lnTo>
                <a:lnTo>
                  <a:pt x="12124015" y="4631278"/>
                </a:lnTo>
                <a:cubicBezTo>
                  <a:pt x="11792041" y="4802103"/>
                  <a:pt x="11443617" y="4797817"/>
                  <a:pt x="11077457" y="4722290"/>
                </a:cubicBezTo>
                <a:cubicBezTo>
                  <a:pt x="10679189" y="4640425"/>
                  <a:pt x="10271734" y="4578846"/>
                  <a:pt x="9867246" y="4572157"/>
                </a:cubicBezTo>
                <a:cubicBezTo>
                  <a:pt x="9492336" y="4566176"/>
                  <a:pt x="9239136" y="4846894"/>
                  <a:pt x="8994802" y="5098943"/>
                </a:cubicBezTo>
                <a:cubicBezTo>
                  <a:pt x="8385954" y="5727243"/>
                  <a:pt x="7695268" y="5911307"/>
                  <a:pt x="6994655" y="5556202"/>
                </a:cubicBezTo>
                <a:cubicBezTo>
                  <a:pt x="6722938" y="5418487"/>
                  <a:pt x="6494843" y="5169191"/>
                  <a:pt x="6287534" y="4934764"/>
                </a:cubicBezTo>
                <a:cubicBezTo>
                  <a:pt x="5731733" y="4306056"/>
                  <a:pt x="5043559" y="4288064"/>
                  <a:pt x="4392596" y="4612909"/>
                </a:cubicBezTo>
                <a:cubicBezTo>
                  <a:pt x="3930423" y="4844432"/>
                  <a:pt x="3492022" y="5129169"/>
                  <a:pt x="3014500" y="5320787"/>
                </a:cubicBezTo>
                <a:cubicBezTo>
                  <a:pt x="1977820" y="5738974"/>
                  <a:pt x="973242" y="5720051"/>
                  <a:pt x="86414" y="5123870"/>
                </a:cubicBezTo>
                <a:lnTo>
                  <a:pt x="0" y="5061131"/>
                </a:lnTo>
                <a:lnTo>
                  <a:pt x="0" y="3267075"/>
                </a:lnTo>
                <a:lnTo>
                  <a:pt x="0" y="12205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641F544D-ADA8-3F36-3E7C-77DD290A59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34" y="40101"/>
            <a:ext cx="9761645" cy="681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4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B5A2-B9BC-1983-A2B7-17D8EB92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How does holiness resonate with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EF77B-F462-A225-9518-91D4C1C1C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67034"/>
            <a:ext cx="10972800" cy="367570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000" dirty="0"/>
              <a:t>Killjoy?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000" dirty="0"/>
              <a:t>Restrictive?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000" dirty="0"/>
              <a:t>Discriminatory ?</a:t>
            </a:r>
          </a:p>
        </p:txBody>
      </p:sp>
    </p:spTree>
    <p:extLst>
      <p:ext uri="{BB962C8B-B14F-4D97-AF65-F5344CB8AC3E}">
        <p14:creationId xmlns:p14="http://schemas.microsoft.com/office/powerpoint/2010/main" val="350064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BAF6B-0581-EDDF-D29B-5CB414B4B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48250"/>
            <a:ext cx="10972800" cy="1325563"/>
          </a:xfrm>
        </p:spPr>
        <p:txBody>
          <a:bodyPr>
            <a:noAutofit/>
          </a:bodyPr>
          <a:lstStyle/>
          <a:p>
            <a:r>
              <a:rPr lang="en-US" sz="4800" dirty="0"/>
              <a:t>Why is holiness so unpopular among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3287D-8550-BAF0-4802-36F51B248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040061"/>
            <a:ext cx="10972800" cy="365110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Our hypersensitivity to the new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Our addiction to success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The authenticity assumption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9680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4A647-0B3B-A81B-BC22-DDAB5421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What Does God mean when He calls us holy living?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3A353-11C0-B0C6-9ABC-8AC2A5BCD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1157620" cy="475179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Holiness is a journey, a process</a:t>
            </a:r>
          </a:p>
          <a:p>
            <a:pPr lvl="2" algn="r"/>
            <a:r>
              <a:rPr lang="en-US" sz="3200" i="1" dirty="0"/>
              <a:t>Romans 12:2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 Holy Spirit leads that process</a:t>
            </a:r>
          </a:p>
          <a:p>
            <a:pPr lvl="2" algn="r"/>
            <a:r>
              <a:rPr lang="en-US" sz="3200" i="1" dirty="0"/>
              <a:t>Titus 3:5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Progress depends on genuine repentance</a:t>
            </a:r>
          </a:p>
          <a:p>
            <a:pPr lvl="2" algn="r"/>
            <a:r>
              <a:rPr lang="en-US" sz="3200" i="1" dirty="0"/>
              <a:t>Proverbs 28:13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/>
              <a:t>That’s </a:t>
            </a:r>
            <a:r>
              <a:rPr lang="en-US" sz="3600" dirty="0"/>
              <a:t>what Jesus-Christ died on the cross for</a:t>
            </a:r>
          </a:p>
          <a:p>
            <a:pPr lvl="2" algn="r"/>
            <a:r>
              <a:rPr lang="en-US" sz="3200" i="1" dirty="0"/>
              <a:t>Ephesians 5:25-27</a:t>
            </a:r>
          </a:p>
          <a:p>
            <a:pPr lvl="2"/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628907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and holding bluury light">
            <a:extLst>
              <a:ext uri="{FF2B5EF4-FFF2-40B4-BE49-F238E27FC236}">
                <a16:creationId xmlns:a16="http://schemas.microsoft.com/office/drawing/2014/main" id="{EEA6A7F3-1286-90CB-C6E4-5112EEAC01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58" r="7841" b="-10"/>
          <a:stretch/>
        </p:blipFill>
        <p:spPr>
          <a:xfrm>
            <a:off x="5182546" y="10"/>
            <a:ext cx="7009453" cy="6857989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12981" y="638944"/>
            <a:ext cx="5592970" cy="36916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7200" dirty="0"/>
              <a:t>The Call to Holiness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381591" y="4685591"/>
            <a:ext cx="4419364" cy="1533465"/>
          </a:xfrm>
        </p:spPr>
        <p:txBody>
          <a:bodyPr>
            <a:noAutofit/>
          </a:bodyPr>
          <a:lstStyle/>
          <a:p>
            <a:r>
              <a:rPr lang="en-US" sz="3600"/>
              <a:t>1 Peter 1:11-16
Ephesians 5:25-27
</a:t>
            </a:r>
          </a:p>
        </p:txBody>
      </p:sp>
    </p:spTree>
    <p:extLst>
      <p:ext uri="{BB962C8B-B14F-4D97-AF65-F5344CB8AC3E}">
        <p14:creationId xmlns:p14="http://schemas.microsoft.com/office/powerpoint/2010/main" val="1725087913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AnalogousFromDarkSeedLeftStep">
      <a:dk1>
        <a:srgbClr val="000000"/>
      </a:dk1>
      <a:lt1>
        <a:srgbClr val="FFFFFF"/>
      </a:lt1>
      <a:dk2>
        <a:srgbClr val="412624"/>
      </a:dk2>
      <a:lt2>
        <a:srgbClr val="E6E2E8"/>
      </a:lt2>
      <a:accent1>
        <a:srgbClr val="65B447"/>
      </a:accent1>
      <a:accent2>
        <a:srgbClr val="8AAD39"/>
      </a:accent2>
      <a:accent3>
        <a:srgbClr val="AEA244"/>
      </a:accent3>
      <a:accent4>
        <a:srgbClr val="B1733B"/>
      </a:accent4>
      <a:accent5>
        <a:srgbClr val="C3534D"/>
      </a:accent5>
      <a:accent6>
        <a:srgbClr val="B13B66"/>
      </a:accent6>
      <a:hlink>
        <a:srgbClr val="BF5B3F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SplashVTI</vt:lpstr>
      <vt:lpstr>The Call to Holiness</vt:lpstr>
      <vt:lpstr>PowerPoint Presentation</vt:lpstr>
      <vt:lpstr>How does holiness resonate with us?</vt:lpstr>
      <vt:lpstr>Why is holiness so unpopular among Christians?</vt:lpstr>
      <vt:lpstr>What Does God mean when He calls us holy living?</vt:lpstr>
      <vt:lpstr>The Call to Holiness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Call to Holy Living</dc:title>
  <dc:creator>Abel Muyisa</dc:creator>
  <cp:lastModifiedBy>Abel Muyisa</cp:lastModifiedBy>
  <cp:revision>5</cp:revision>
  <dcterms:created xsi:type="dcterms:W3CDTF">2022-09-24T15:00:53Z</dcterms:created>
  <dcterms:modified xsi:type="dcterms:W3CDTF">2022-09-24T21:58:13Z</dcterms:modified>
</cp:coreProperties>
</file>